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1" r:id="rId5"/>
    <p:sldId id="267" r:id="rId6"/>
    <p:sldId id="260" r:id="rId7"/>
    <p:sldId id="295" r:id="rId8"/>
    <p:sldId id="262" r:id="rId9"/>
    <p:sldId id="264" r:id="rId10"/>
    <p:sldId id="265" r:id="rId11"/>
    <p:sldId id="299" r:id="rId12"/>
    <p:sldId id="266" r:id="rId13"/>
    <p:sldId id="296" r:id="rId14"/>
    <p:sldId id="294" r:id="rId15"/>
    <p:sldId id="285" r:id="rId16"/>
    <p:sldId id="298" r:id="rId17"/>
    <p:sldId id="268" r:id="rId18"/>
    <p:sldId id="297" r:id="rId19"/>
    <p:sldId id="271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/>
    <p:restoredTop sz="84354"/>
  </p:normalViewPr>
  <p:slideViewPr>
    <p:cSldViewPr snapToGrid="0" snapToObjects="1">
      <p:cViewPr varScale="1">
        <p:scale>
          <a:sx n="107" d="100"/>
          <a:sy n="107" d="100"/>
        </p:scale>
        <p:origin x="1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27636-67E6-2143-8324-6A56910011BD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4F08B-6CF2-B84E-8C64-D7CC983AB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12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4F08B-6CF2-B84E-8C64-D7CC983AB6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PDH locked cavity with modulated voltage to electrodes from 1kHz to 30kHz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4F08B-6CF2-B84E-8C64-D7CC983AB6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0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4F08B-6CF2-B84E-8C64-D7CC983AB6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7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4F08B-6CF2-B84E-8C64-D7CC983AB6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79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E5304-D91C-0946-BBD9-F21637B3AB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Laser PZT response</a:t>
            </a:r>
          </a:p>
          <a:p>
            <a:r>
              <a:rPr lang="en-US" dirty="0"/>
              <a:t>Between first TEM00 and HG01 mode 1946923 Hz / 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Between first TEM00 and second TEM00 mode 2009867 Hz / 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4FF02-B5A3-7B4A-AF89-3A0FA2CACC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A32B-2D58-7043-B44D-A1A67530E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D49BF-5C4F-4044-8DC6-FFD6CCFC1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5" indent="0" algn="ctr">
              <a:buNone/>
              <a:defRPr sz="2000"/>
            </a:lvl2pPr>
            <a:lvl3pPr marL="914391" indent="0" algn="ctr">
              <a:buNone/>
              <a:defRPr sz="1800"/>
            </a:lvl3pPr>
            <a:lvl4pPr marL="1371586" indent="0" algn="ctr">
              <a:buNone/>
              <a:defRPr sz="1600"/>
            </a:lvl4pPr>
            <a:lvl5pPr marL="1828782" indent="0" algn="ctr">
              <a:buNone/>
              <a:defRPr sz="1600"/>
            </a:lvl5pPr>
            <a:lvl6pPr marL="2285977" indent="0" algn="ctr">
              <a:buNone/>
              <a:defRPr sz="1600"/>
            </a:lvl6pPr>
            <a:lvl7pPr marL="2743173" indent="0" algn="ctr">
              <a:buNone/>
              <a:defRPr sz="1600"/>
            </a:lvl7pPr>
            <a:lvl8pPr marL="3200368" indent="0" algn="ctr">
              <a:buNone/>
              <a:defRPr sz="1600"/>
            </a:lvl8pPr>
            <a:lvl9pPr marL="365756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2143-87D7-744A-BBBC-38252BB0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59D34-1C79-B144-931F-63BE814F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E5CA-A44D-4F40-A707-DD1393A8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CCC7-6C86-8D42-946D-855441BD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AD64AF-1639-4A4D-B54F-795AC2183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34CE9-582D-204E-99CC-B59AB4D3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20B12-349F-2549-A2A7-F353C55CE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92C2-1C30-D24E-BC4A-A57D2E97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4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B58DF-8227-344C-8E7E-3A5A332F4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997657-3420-0A48-94EA-5CE00A657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7411-6E4B-1B4B-BECF-55CA30A3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21C28-E4EF-3D4B-AF4C-9E720CF3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1B886-D812-744E-A6DF-0E4CCF91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5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07A6-0D4F-8E49-9CAE-95C2BD69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1-7353-2348-A45F-BEE1EBDE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C2F81-4E0D-464C-8BE3-F4DD39F3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882E4-D5A9-2C48-8729-DE228AAF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6F314-3C33-E444-9380-B396BDC1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7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3CB7-1E2F-9D40-8615-175D7816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5A7B7-69F0-E344-B1D2-657790592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528FF-D9A5-DE43-9DA5-1BC0F192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36D6C-0489-3246-A3F6-B01D751D6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69684-050F-8A47-931C-44C6993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71FF-D24C-0045-98C9-4DE85213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6CF0F-3DAE-1D4C-93C8-CA78A9A61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CA269-EE4B-BC4D-8CCE-74A01875A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04DEE-3559-8B4D-BA3F-BF71FF93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46340-BDE3-F948-9BA5-086447B4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D2A10-D59A-1248-BD66-04A030F7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7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4481-3307-2948-AB81-A3949941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CC061-7A0B-A149-9ADE-961BCBF90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6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7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7C0C2-BC82-2944-916E-FABF19A89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26255-6DC5-A041-BFDC-39727378A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5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6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7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2667F-E4F8-6648-8E01-AF5B3BBFF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45338-9BF3-CE46-86A8-CA9164B8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C9D3A-4424-5445-8B92-02A25A8F4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415F5-6457-6143-AB4E-8E8C8D24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0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6921-418A-B346-8BEC-0BF729A7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CCF7A-302C-8B46-A170-D06C097E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36FED-31F3-2549-BC84-1529AF405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37FAC-E108-0B47-B9BB-493397D0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5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C65FF-174A-D04D-BDB2-4F6F6959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A2F88-8673-5140-8891-406DD7A4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A93C-5962-D94F-A3A8-096E52A22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1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FB7C-257A-8A4B-A16E-8C4ED95D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81A7A-C155-7645-88E9-E60B05E2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1BDB2-2B70-D840-A3D0-10E335F73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91" indent="0">
              <a:buNone/>
              <a:defRPr sz="1200"/>
            </a:lvl3pPr>
            <a:lvl4pPr marL="1371586" indent="0">
              <a:buNone/>
              <a:defRPr sz="1000"/>
            </a:lvl4pPr>
            <a:lvl5pPr marL="1828782" indent="0">
              <a:buNone/>
              <a:defRPr sz="1000"/>
            </a:lvl5pPr>
            <a:lvl6pPr marL="2285977" indent="0">
              <a:buNone/>
              <a:defRPr sz="1000"/>
            </a:lvl6pPr>
            <a:lvl7pPr marL="2743173" indent="0">
              <a:buNone/>
              <a:defRPr sz="1000"/>
            </a:lvl7pPr>
            <a:lvl8pPr marL="3200368" indent="0">
              <a:buNone/>
              <a:defRPr sz="1000"/>
            </a:lvl8pPr>
            <a:lvl9pPr marL="365756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5BE7F-0FDE-3047-92AA-9DA86BFE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78CBF-27A0-BA46-944B-C337EF98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7B15D-B03F-D44F-A28B-F10B1166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0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6811-CFF2-1049-9A62-7C9A4FD0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14732D-C516-5842-805A-09EBAD76E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91" indent="0">
              <a:buNone/>
              <a:defRPr sz="2400"/>
            </a:lvl3pPr>
            <a:lvl4pPr marL="1371586" indent="0">
              <a:buNone/>
              <a:defRPr sz="2000"/>
            </a:lvl4pPr>
            <a:lvl5pPr marL="1828782" indent="0">
              <a:buNone/>
              <a:defRPr sz="2000"/>
            </a:lvl5pPr>
            <a:lvl6pPr marL="2285977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0C528-BA22-2B4B-8403-B4EC81682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5" indent="0">
              <a:buNone/>
              <a:defRPr sz="1400"/>
            </a:lvl2pPr>
            <a:lvl3pPr marL="914391" indent="0">
              <a:buNone/>
              <a:defRPr sz="1200"/>
            </a:lvl3pPr>
            <a:lvl4pPr marL="1371586" indent="0">
              <a:buNone/>
              <a:defRPr sz="1000"/>
            </a:lvl4pPr>
            <a:lvl5pPr marL="1828782" indent="0">
              <a:buNone/>
              <a:defRPr sz="1000"/>
            </a:lvl5pPr>
            <a:lvl6pPr marL="2285977" indent="0">
              <a:buNone/>
              <a:defRPr sz="1000"/>
            </a:lvl6pPr>
            <a:lvl7pPr marL="2743173" indent="0">
              <a:buNone/>
              <a:defRPr sz="1000"/>
            </a:lvl7pPr>
            <a:lvl8pPr marL="3200368" indent="0">
              <a:buNone/>
              <a:defRPr sz="1000"/>
            </a:lvl8pPr>
            <a:lvl9pPr marL="365756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F4E20-F01A-594B-89FE-0909B447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A35B1-CB84-8A48-B925-EE1B45EF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476F4-FF9E-C147-AE5C-CD0CB5EC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EB0C9-2B2B-0446-8EAD-475EB05E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6F5A6-931B-2C44-AC27-C4C675189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9B8DA-29FF-0D42-9E39-AA960B582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BE676-18C7-6745-8139-860F50A9D3D0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D56F5-A6BD-554D-AA5C-2178378B3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FBD6A-1028-CC4D-AFF9-34ADA7168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F38DC-E933-8642-BDB8-79DBCA976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ingiverse.com/thing:300726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58E035-6736-9A4F-84AD-BC0E9D0B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169" y="50442"/>
            <a:ext cx="4049938" cy="1597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CD14F-A970-D640-B694-07E3AFCC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171" y="1648326"/>
            <a:ext cx="10537658" cy="2387600"/>
          </a:xfrm>
        </p:spPr>
        <p:txBody>
          <a:bodyPr>
            <a:noAutofit/>
          </a:bodyPr>
          <a:lstStyle/>
          <a:p>
            <a:r>
              <a:rPr lang="en-US" dirty="0"/>
              <a:t>Experiment to measure the Pockels effect from an HR </a:t>
            </a:r>
            <a:r>
              <a:rPr lang="en-US" dirty="0" err="1"/>
              <a:t>AlGaAs</a:t>
            </a:r>
            <a:r>
              <a:rPr lang="en-US" dirty="0"/>
              <a:t> coating (update)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C025F-0EEF-0442-9977-85D950AA8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5929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/>
              <a:t>Danny Vander-Hyde , Stefan Ballmer, and Steve Penn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2821E-BAC4-164D-B16F-44425886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229853" cy="1606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4E72D-5325-264A-BF60-D29D8A6845AA}"/>
              </a:ext>
            </a:extLst>
          </p:cNvPr>
          <p:cNvSpPr txBox="1"/>
          <p:nvPr/>
        </p:nvSpPr>
        <p:spPr>
          <a:xfrm>
            <a:off x="4662049" y="4128541"/>
            <a:ext cx="2880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LVK March 2021</a:t>
            </a:r>
          </a:p>
        </p:txBody>
      </p:sp>
    </p:spTree>
    <p:extLst>
      <p:ext uri="{BB962C8B-B14F-4D97-AF65-F5344CB8AC3E}">
        <p14:creationId xmlns:p14="http://schemas.microsoft.com/office/powerpoint/2010/main" val="3607209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EA0E-9DB4-F441-B6E5-42347B7F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9654F-398F-6143-A835-D1576DD5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dirty="0" err="1"/>
              <a:t>Fejer</a:t>
            </a:r>
            <a:r>
              <a:rPr lang="en-US" dirty="0"/>
              <a:t>, M.M. </a:t>
            </a:r>
            <a:r>
              <a:rPr lang="en-US" i="1" dirty="0"/>
              <a:t>, Electro-optic Effects in </a:t>
            </a:r>
            <a:r>
              <a:rPr lang="en-US" i="1" dirty="0" err="1"/>
              <a:t>AlGaAs</a:t>
            </a:r>
            <a:r>
              <a:rPr lang="en-US" i="1" dirty="0"/>
              <a:t> mirrors </a:t>
            </a:r>
            <a:r>
              <a:rPr lang="en-US" dirty="0"/>
              <a:t>, (2018)</a:t>
            </a:r>
          </a:p>
          <a:p>
            <a:r>
              <a:rPr lang="en-US" dirty="0"/>
              <a:t>Yariv, A., 1988, </a:t>
            </a:r>
            <a:r>
              <a:rPr lang="en-US" i="1" dirty="0"/>
              <a:t>Quantum electronics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edn</a:t>
            </a:r>
            <a:r>
              <a:rPr lang="en-US" dirty="0"/>
              <a:t>, (John Wiley &amp; Sons)</a:t>
            </a:r>
          </a:p>
          <a:p>
            <a:r>
              <a:rPr lang="en-US" dirty="0"/>
              <a:t>BYU CMR, </a:t>
            </a:r>
            <a:r>
              <a:rPr lang="en-US" i="1" dirty="0"/>
              <a:t>Ortho-planar spring design</a:t>
            </a:r>
            <a:r>
              <a:rPr lang="en-US" dirty="0"/>
              <a:t> :</a:t>
            </a:r>
            <a:r>
              <a:rPr lang="en-US" i="1" dirty="0"/>
              <a:t> </a:t>
            </a:r>
            <a:r>
              <a:rPr lang="en-US" dirty="0">
                <a:hlinkClick r:id="rId2"/>
              </a:rPr>
              <a:t>https://www.thingiverse.com/thing:3007261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7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outdoor, sky, nature&#10;&#10;Description automatically generated">
            <a:extLst>
              <a:ext uri="{FF2B5EF4-FFF2-40B4-BE49-F238E27FC236}">
                <a16:creationId xmlns:a16="http://schemas.microsoft.com/office/drawing/2014/main" id="{56C9851B-FC7A-6644-8F7D-00DC7400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FE98B-63E5-5540-97EA-7FE97B6A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360"/>
            <a:ext cx="4806203" cy="1325563"/>
          </a:xfrm>
        </p:spPr>
        <p:txBody>
          <a:bodyPr>
            <a:noAutofit/>
          </a:bodyPr>
          <a:lstStyle/>
          <a:p>
            <a:r>
              <a:rPr lang="en-US" sz="6600" b="1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ED5D0-1CCC-8B46-9F6B-993FF6720A42}"/>
              </a:ext>
            </a:extLst>
          </p:cNvPr>
          <p:cNvSpPr txBox="1"/>
          <p:nvPr/>
        </p:nvSpPr>
        <p:spPr>
          <a:xfrm rot="755939">
            <a:off x="-57293" y="6201012"/>
            <a:ext cx="3275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Questions? Suggestions?</a:t>
            </a:r>
          </a:p>
        </p:txBody>
      </p:sp>
    </p:spTree>
    <p:extLst>
      <p:ext uri="{BB962C8B-B14F-4D97-AF65-F5344CB8AC3E}">
        <p14:creationId xmlns:p14="http://schemas.microsoft.com/office/powerpoint/2010/main" val="221303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5650-6F4E-4D48-B852-3EB4E62B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2000" b="1" i="1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50200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0627-91E0-1645-8C63-6412F8D7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9209"/>
            <a:ext cx="11353800" cy="1325563"/>
          </a:xfrm>
        </p:spPr>
        <p:txBody>
          <a:bodyPr/>
          <a:lstStyle/>
          <a:p>
            <a:r>
              <a:rPr lang="en-US" dirty="0"/>
              <a:t>Frequency sweep test (both sample mirrors)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248FD-65C5-9E44-9CF6-ECE5B39E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455" y="624838"/>
            <a:ext cx="11537092" cy="6233162"/>
          </a:xfrm>
        </p:spPr>
      </p:pic>
    </p:spTree>
    <p:extLst>
      <p:ext uri="{BB962C8B-B14F-4D97-AF65-F5344CB8AC3E}">
        <p14:creationId xmlns:p14="http://schemas.microsoft.com/office/powerpoint/2010/main" val="293901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C261-5F63-1D44-802B-1B18C5AC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758"/>
            <a:ext cx="10515600" cy="1325563"/>
          </a:xfrm>
        </p:spPr>
        <p:txBody>
          <a:bodyPr/>
          <a:lstStyle/>
          <a:p>
            <a:r>
              <a:rPr lang="en-US" dirty="0"/>
              <a:t>Calibration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4E7E87-06F4-D64A-BAA4-9502F8A7D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62427"/>
                <a:ext cx="10515600" cy="56571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This frequency response measurement records the following ratio in dB of the following: 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𝑆𝑜𝑢𝑟𝑐𝑒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(1)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We also know that the error signal spectra of the loop is probed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CH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     (2)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r>
                  <a:rPr lang="en-US" sz="2400" dirty="0"/>
                  <a:t>is the uncalibrated voltage output from the mixer,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 is the FSS transfer function,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𝑂𝐿𝐺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 is the open loop gain of the PDH system.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4E7E87-06F4-D64A-BAA4-9502F8A7D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62427"/>
                <a:ext cx="10515600" cy="5657128"/>
              </a:xfrm>
              <a:blipFill>
                <a:blip r:embed="rId2"/>
                <a:stretch>
                  <a:fillRect l="-965" t="-1342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76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D7275-7263-9F40-882B-A562875CC880}"/>
                  </a:ext>
                </a:extLst>
              </p:cNvPr>
              <p:cNvSpPr txBox="1"/>
              <p:nvPr/>
            </p:nvSpPr>
            <p:spPr>
              <a:xfrm>
                <a:off x="553437" y="534522"/>
                <a:ext cx="11085128" cy="5788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  <a:p>
                <a:r>
                  <a:rPr lang="en-US" sz="2000" dirty="0"/>
                  <a:t>And we know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𝑂𝐿𝐺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so : </a:t>
                </a:r>
              </a:p>
              <a:p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𝑐𝑎𝑣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𝑙𝑎𝑠𝑒𝑟</m:t>
                              </m:r>
                            </m:sub>
                          </m:sSub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are a high voltage amplifier response and measured response of the laser piezo respectively.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baseline="-25000">
                        <a:latin typeface="Cambria Math" panose="02040503050406030204" pitchFamily="18" charset="0"/>
                      </a:rPr>
                      <m:t>𝒄𝒂𝒗</m:t>
                    </m:r>
                  </m:oMath>
                </a14:m>
                <a:r>
                  <a:rPr lang="en-US" sz="2000" dirty="0"/>
                  <a:t> is the sample cavity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𝒍𝒂𝒔𝒆𝒓</m:t>
                        </m:r>
                      </m:sub>
                    </m:sSub>
                  </m:oMath>
                </a14:m>
                <a:r>
                  <a:rPr lang="en-US" sz="2000" dirty="0"/>
                  <a:t> is the laser frequency.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𝒔𝒊𝒈𝒏𝒂𝒍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effective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cavity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length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change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Pockels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effect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r>
                  <a:rPr lang="en-US" sz="2000" dirty="0"/>
                  <a:t>Substitute (1) into (4):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𝑆𝑜𝑢𝑟𝑐𝑒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𝑂𝐿𝐺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i="1" baseline="-25000">
                              <a:latin typeface="Cambria Math" panose="02040503050406030204" pitchFamily="18" charset="0"/>
                            </a:rPr>
                            <m:t>𝑐𝑎𝑣</m:t>
                          </m:r>
                          <m:r>
                            <a:rPr lang="en-US" sz="2000" i="1" baseline="-2500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𝑙𝑎𝑠𝑒𝑟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 (5)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easured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𝑆𝑜𝑢𝑟𝑐𝑒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𝑂𝐿𝐺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𝑐𝑎𝑣</m:t>
                        </m:r>
                      </m:sub>
                    </m:sSub>
                    <m:r>
                      <a:rPr lang="en-US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𝑆𝑜𝑢𝑟𝑐𝑒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=5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𝑐𝑎𝑣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/>
                      <m:t>= .165 </m:t>
                    </m:r>
                    <m:r>
                      <m:rPr>
                        <m:nor/>
                      </m:rPr>
                      <a:rPr lang="en-US" sz="2000" dirty="0"/>
                      <m:t>m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𝑙𝑎𝑠𝑒𝑟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=2.8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14 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Hz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D7275-7263-9F40-882B-A562875CC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37" y="534522"/>
                <a:ext cx="11085128" cy="5788957"/>
              </a:xfrm>
              <a:prstGeom prst="rect">
                <a:avLst/>
              </a:prstGeom>
              <a:blipFill>
                <a:blip r:embed="rId3"/>
                <a:stretch>
                  <a:fillRect l="-572" b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91A5C11-1787-9149-BF6D-7EAC55E4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758"/>
            <a:ext cx="10515600" cy="1325563"/>
          </a:xfrm>
        </p:spPr>
        <p:txBody>
          <a:bodyPr/>
          <a:lstStyle/>
          <a:p>
            <a:r>
              <a:rPr lang="en-US" dirty="0"/>
              <a:t>Calibration (cont.)</a:t>
            </a:r>
          </a:p>
        </p:txBody>
      </p:sp>
    </p:spTree>
    <p:extLst>
      <p:ext uri="{BB962C8B-B14F-4D97-AF65-F5344CB8AC3E}">
        <p14:creationId xmlns:p14="http://schemas.microsoft.com/office/powerpoint/2010/main" val="884497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AAB6-F0FE-B84D-B2DF-99A0C041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0B220B-C9B0-DF44-8137-6D5D142B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10" y="815613"/>
            <a:ext cx="11183983" cy="604238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321105-16DE-9E4E-BAD6-20F898C3DA71}"/>
                  </a:ext>
                </a:extLst>
              </p:cNvPr>
              <p:cNvSpPr txBox="1"/>
              <p:nvPr/>
            </p:nvSpPr>
            <p:spPr>
              <a:xfrm>
                <a:off x="106300" y="46172"/>
                <a:ext cx="147668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4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1" i="1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4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321105-16DE-9E4E-BAD6-20F898C3D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0" y="46172"/>
                <a:ext cx="1476686" cy="769441"/>
              </a:xfrm>
              <a:prstGeom prst="rect">
                <a:avLst/>
              </a:prstGeom>
              <a:blipFill>
                <a:blip r:embed="rId3"/>
                <a:stretch>
                  <a:fillRect r="-683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79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DC58-0D7B-3947-984D-B1C6C946A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9873"/>
            <a:ext cx="10515600" cy="1325563"/>
          </a:xfrm>
        </p:spPr>
        <p:txBody>
          <a:bodyPr/>
          <a:lstStyle/>
          <a:p>
            <a:r>
              <a:rPr lang="en-US" b="1" i="1" dirty="0"/>
              <a:t>OLG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EFE523-F614-2B4F-AB52-811AB2F1E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28" y="558140"/>
            <a:ext cx="11660546" cy="6299860"/>
          </a:xfrm>
        </p:spPr>
      </p:pic>
    </p:spTree>
    <p:extLst>
      <p:ext uri="{BB962C8B-B14F-4D97-AF65-F5344CB8AC3E}">
        <p14:creationId xmlns:p14="http://schemas.microsoft.com/office/powerpoint/2010/main" val="560606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216C-56A2-D742-B397-F5014B45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496E85-61F1-654A-BF22-345FF1F45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68" y="417445"/>
            <a:ext cx="11823866" cy="6440556"/>
          </a:xfr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CF683F6-7E51-5C41-99C2-37509123A91A}"/>
              </a:ext>
            </a:extLst>
          </p:cNvPr>
          <p:cNvSpPr txBox="1">
            <a:spLocks/>
          </p:cNvSpPr>
          <p:nvPr/>
        </p:nvSpPr>
        <p:spPr>
          <a:xfrm>
            <a:off x="0" y="-266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/>
              <a:t>A(f)</a:t>
            </a:r>
          </a:p>
        </p:txBody>
      </p:sp>
    </p:spTree>
    <p:extLst>
      <p:ext uri="{BB962C8B-B14F-4D97-AF65-F5344CB8AC3E}">
        <p14:creationId xmlns:p14="http://schemas.microsoft.com/office/powerpoint/2010/main" val="509491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9E0470B-7C58-EF4C-95FE-5517AB467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37" y="720124"/>
            <a:ext cx="11360727" cy="613787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812AFE1-9546-8649-B94B-568157AF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67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/>
              <a:t>Voltage on front electrode plate (swept frequency measurement)</a:t>
            </a:r>
          </a:p>
        </p:txBody>
      </p:sp>
    </p:spTree>
    <p:extLst>
      <p:ext uri="{BB962C8B-B14F-4D97-AF65-F5344CB8AC3E}">
        <p14:creationId xmlns:p14="http://schemas.microsoft.com/office/powerpoint/2010/main" val="369412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7B10-DFF8-9F4F-9B3C-9EA84F1F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125"/>
            <a:ext cx="10515600" cy="1325563"/>
          </a:xfrm>
        </p:spPr>
        <p:txBody>
          <a:bodyPr/>
          <a:lstStyle/>
          <a:p>
            <a:r>
              <a:rPr lang="en-US" dirty="0"/>
              <a:t>Pockels Effect (quick summary)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87562-FCE7-FB4C-9910-2251C1C72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253331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Same physics used in electro-optic modulators (</a:t>
                </a:r>
                <a:r>
                  <a:rPr lang="en-US" dirty="0" err="1"/>
                  <a:t>dn</a:t>
                </a:r>
                <a:r>
                  <a:rPr lang="en-US" dirty="0"/>
                  <a:t>/</a:t>
                </a:r>
                <a:r>
                  <a:rPr lang="en-US" dirty="0" err="1"/>
                  <a:t>dE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For </a:t>
                </a:r>
                <a:r>
                  <a:rPr lang="en-US" dirty="0" err="1"/>
                  <a:t>AlGaAs</a:t>
                </a:r>
                <a:r>
                  <a:rPr lang="en-US" dirty="0"/>
                  <a:t> HR coating (grown along [001] crystallographic direction):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41</m:t>
                        </m:r>
                      </m:sub>
                    </m:sSub>
                  </m:oMath>
                </a14:m>
                <a:r>
                  <a:rPr lang="en-US" sz="2000" dirty="0"/>
                  <a:t> (-1.2e-12 [m/V]) is the electro-optic coefficient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 (3.0087)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3.4426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low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high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index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layers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HR</m:t>
                    </m:r>
                  </m:oMath>
                </a14:m>
                <a:r>
                  <a:rPr lang="en-US" sz="2000" dirty="0"/>
                  <a:t> coating respectively</a:t>
                </a:r>
              </a:p>
              <a:p>
                <a:r>
                  <a:rPr lang="en-US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reflection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195" lvl="1" indent="0" algn="ctr">
                  <a:buNone/>
                </a:pPr>
                <a:endParaRPr lang="en-US" dirty="0"/>
              </a:p>
              <a:p>
                <a:pPr marL="457195" lvl="1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87562-FCE7-FB4C-9910-2251C1C72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253331"/>
                <a:ext cx="10515600" cy="4351338"/>
              </a:xfrm>
              <a:blipFill>
                <a:blip r:embed="rId3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FBD571-AD8B-624A-9A82-74F7C4679923}"/>
                  </a:ext>
                </a:extLst>
              </p:cNvPr>
              <p:cNvSpPr txBox="1"/>
              <p:nvPr/>
            </p:nvSpPr>
            <p:spPr>
              <a:xfrm>
                <a:off x="1727014" y="2408393"/>
                <a:ext cx="8737969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𝜕𝜙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41</m:t>
                            </m:r>
                          </m:sub>
                        </m:sSub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400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1 −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5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FBD571-AD8B-624A-9A82-74F7C467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014" y="2408393"/>
                <a:ext cx="8737969" cy="1327992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BB392-0E23-9B43-BF3C-6D4854EEFE34}"/>
                  </a:ext>
                </a:extLst>
              </p:cNvPr>
              <p:cNvSpPr txBox="1"/>
              <p:nvPr/>
            </p:nvSpPr>
            <p:spPr>
              <a:xfrm>
                <a:off x="3402920" y="5069427"/>
                <a:ext cx="5386154" cy="1070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4000" dirty="0"/>
                  <a:t> = 3.8*10</a:t>
                </a:r>
                <a:r>
                  <a:rPr lang="en-US" sz="4000" baseline="30000" dirty="0"/>
                  <a:t>-17 </a:t>
                </a:r>
                <a:r>
                  <a:rPr lang="en-US" sz="4000" dirty="0"/>
                  <a:t>[m/V/m]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BB392-0E23-9B43-BF3C-6D4854EE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20" y="5069427"/>
                <a:ext cx="5386154" cy="1070486"/>
              </a:xfrm>
              <a:prstGeom prst="rect">
                <a:avLst/>
              </a:prstGeom>
              <a:blipFill>
                <a:blip r:embed="rId5"/>
                <a:stretch>
                  <a:fillRect r="-305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644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DDB8-A487-B14F-AEA9-4F2C1DBC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53939BE-7682-BD46-AB64-756D75F21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D3C55-DCE5-2748-9B45-357BA9BA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41" y="1993636"/>
            <a:ext cx="614949" cy="686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F11C3F-A97D-794B-A4F7-5621A339B186}"/>
              </a:ext>
            </a:extLst>
          </p:cNvPr>
          <p:cNvCxnSpPr>
            <a:cxnSpLocks/>
          </p:cNvCxnSpPr>
          <p:nvPr/>
        </p:nvCxnSpPr>
        <p:spPr>
          <a:xfrm>
            <a:off x="4369840" y="1726407"/>
            <a:ext cx="178840" cy="231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A0B7947-3173-1E45-AD54-4F06DDDD3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2" y="2233520"/>
            <a:ext cx="614949" cy="686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BC490F-3A5E-7444-A8AA-4C958C800384}"/>
              </a:ext>
            </a:extLst>
          </p:cNvPr>
          <p:cNvCxnSpPr>
            <a:cxnSpLocks/>
          </p:cNvCxnSpPr>
          <p:nvPr/>
        </p:nvCxnSpPr>
        <p:spPr>
          <a:xfrm flipH="1">
            <a:off x="7872249" y="1765262"/>
            <a:ext cx="131689" cy="399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BAC7C2-73E6-5A40-BFBF-7925A815B7C6}"/>
              </a:ext>
            </a:extLst>
          </p:cNvPr>
          <p:cNvCxnSpPr>
            <a:cxnSpLocks/>
          </p:cNvCxnSpPr>
          <p:nvPr/>
        </p:nvCxnSpPr>
        <p:spPr>
          <a:xfrm>
            <a:off x="5343334" y="962912"/>
            <a:ext cx="189904" cy="318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A908E52-D29A-BB46-9329-F502105E3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287" y="1344026"/>
            <a:ext cx="614949" cy="693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815446-C2DF-694E-B250-28689D1308FC}"/>
              </a:ext>
            </a:extLst>
          </p:cNvPr>
          <p:cNvCxnSpPr>
            <a:cxnSpLocks/>
          </p:cNvCxnSpPr>
          <p:nvPr/>
        </p:nvCxnSpPr>
        <p:spPr>
          <a:xfrm flipH="1">
            <a:off x="4340771" y="5757334"/>
            <a:ext cx="1564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CBEE7C-F682-7242-BAE9-0CBBC82666AF}"/>
              </a:ext>
            </a:extLst>
          </p:cNvPr>
          <p:cNvSpPr txBox="1"/>
          <p:nvPr/>
        </p:nvSpPr>
        <p:spPr>
          <a:xfrm>
            <a:off x="5905371" y="5580362"/>
            <a:ext cx="6980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700" dirty="0"/>
              <a:t>FSR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A240FD-1B3C-E44C-9BEB-526B06A7E1FD}"/>
              </a:ext>
            </a:extLst>
          </p:cNvPr>
          <p:cNvCxnSpPr>
            <a:cxnSpLocks/>
          </p:cNvCxnSpPr>
          <p:nvPr/>
        </p:nvCxnSpPr>
        <p:spPr>
          <a:xfrm>
            <a:off x="6411311" y="5757333"/>
            <a:ext cx="159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B0CFF-AF56-F048-8365-CD265815238F}"/>
              </a:ext>
            </a:extLst>
          </p:cNvPr>
          <p:cNvSpPr/>
          <p:nvPr/>
        </p:nvSpPr>
        <p:spPr>
          <a:xfrm>
            <a:off x="61786" y="1"/>
            <a:ext cx="729049" cy="134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23898A-796F-BA4B-ADD7-8D581C24FD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328968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23898A-796F-BA4B-ADD7-8D581C24F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328968"/>
                <a:ext cx="10515600" cy="1325563"/>
              </a:xfrm>
              <a:blipFill>
                <a:blip r:embed="rId6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3B0459E-0C45-3743-97F1-8F45BC11F821}"/>
                  </a:ext>
                </a:extLst>
              </p:cNvPr>
              <p:cNvSpPr/>
              <p:nvPr/>
            </p:nvSpPr>
            <p:spPr>
              <a:xfrm>
                <a:off x="5700219" y="4170273"/>
                <a:ext cx="2107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rgbClr val="FF0000"/>
                        </a:solidFill>
                      </a:rPr>
                      <m:t>2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MHz / V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3B0459E-0C45-3743-97F1-8F45BC11F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219" y="4170273"/>
                <a:ext cx="2107052" cy="523220"/>
              </a:xfrm>
              <a:prstGeom prst="rect">
                <a:avLst/>
              </a:prstGeom>
              <a:blipFill>
                <a:blip r:embed="rId7"/>
                <a:stretch>
                  <a:fillRect t="-11905" r="-5389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84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89E1283-8731-EF44-B4B9-D710D1586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956" y="1152568"/>
            <a:ext cx="12097046" cy="5532437"/>
          </a:xfrm>
        </p:spPr>
      </p:pic>
      <p:pic>
        <p:nvPicPr>
          <p:cNvPr id="13" name="Picture 12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9BD1111F-8899-6B43-95EA-659411A92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584" y="0"/>
            <a:ext cx="1241484" cy="15445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E6CCB0-3857-EF4C-9C06-AE1355765755}"/>
              </a:ext>
            </a:extLst>
          </p:cNvPr>
          <p:cNvCxnSpPr>
            <a:cxnSpLocks/>
          </p:cNvCxnSpPr>
          <p:nvPr/>
        </p:nvCxnSpPr>
        <p:spPr>
          <a:xfrm>
            <a:off x="8388210" y="1152569"/>
            <a:ext cx="1753287" cy="648403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3C8EF-1444-C741-A57B-D13CE134C7B5}"/>
                  </a:ext>
                </a:extLst>
              </p:cNvPr>
              <p:cNvSpPr txBox="1"/>
              <p:nvPr/>
            </p:nvSpPr>
            <p:spPr>
              <a:xfrm>
                <a:off x="6825048" y="461699"/>
                <a:ext cx="49051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93C8EF-1444-C741-A57B-D13CE134C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048" y="461699"/>
                <a:ext cx="490519" cy="310598"/>
              </a:xfrm>
              <a:prstGeom prst="rect">
                <a:avLst/>
              </a:prstGeom>
              <a:blipFill>
                <a:blip r:embed="rId5"/>
                <a:stretch>
                  <a:fillRect l="-10256" r="-769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8DAD8B8-C21E-694E-B787-B4CB389DFBD0}"/>
              </a:ext>
            </a:extLst>
          </p:cNvPr>
          <p:cNvSpPr/>
          <p:nvPr/>
        </p:nvSpPr>
        <p:spPr>
          <a:xfrm>
            <a:off x="10190924" y="1680522"/>
            <a:ext cx="707734" cy="1544596"/>
          </a:xfrm>
          <a:prstGeom prst="rect">
            <a:avLst/>
          </a:prstGeom>
          <a:noFill/>
          <a:ln w="857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7263E3-6C96-B849-8F3F-6553F1A8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3167"/>
            <a:ext cx="10515600" cy="1325563"/>
          </a:xfrm>
        </p:spPr>
        <p:txBody>
          <a:bodyPr/>
          <a:lstStyle/>
          <a:p>
            <a:r>
              <a:rPr lang="en-US" dirty="0"/>
              <a:t>Experiment layout</a:t>
            </a:r>
          </a:p>
        </p:txBody>
      </p:sp>
    </p:spTree>
    <p:extLst>
      <p:ext uri="{BB962C8B-B14F-4D97-AF65-F5344CB8AC3E}">
        <p14:creationId xmlns:p14="http://schemas.microsoft.com/office/powerpoint/2010/main" val="190079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B382-7492-8E41-8110-CFB9437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en-US" dirty="0"/>
              <a:t>Electric field estimate within coating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2C37CE-802C-1A4D-96BD-36AB14CA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9849" y="1045522"/>
            <a:ext cx="7360327" cy="6626485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5A68244A-C028-2B4C-83D3-CD5EC5960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1877" y="1045523"/>
            <a:ext cx="7288048" cy="662648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BAD682-1E00-7041-96D2-8E7931C818C6}"/>
              </a:ext>
            </a:extLst>
          </p:cNvPr>
          <p:cNvSpPr txBox="1"/>
          <p:nvPr/>
        </p:nvSpPr>
        <p:spPr>
          <a:xfrm>
            <a:off x="7151661" y="3224043"/>
            <a:ext cx="2623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E-field estimate at ROI: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6350 [V/m]</a:t>
            </a:r>
          </a:p>
        </p:txBody>
      </p:sp>
    </p:spTree>
    <p:extLst>
      <p:ext uri="{BB962C8B-B14F-4D97-AF65-F5344CB8AC3E}">
        <p14:creationId xmlns:p14="http://schemas.microsoft.com/office/powerpoint/2010/main" val="146038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D9CA2-B209-524D-A955-B1EEE459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8918"/>
            <a:ext cx="10515600" cy="1325563"/>
          </a:xfrm>
        </p:spPr>
        <p:txBody>
          <a:bodyPr/>
          <a:lstStyle/>
          <a:p>
            <a:r>
              <a:rPr lang="en-US" dirty="0"/>
              <a:t>Measurable using in-air cavity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CEFE57-798D-BB48-A766-35473ADC4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8" y="634158"/>
            <a:ext cx="11488566" cy="622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4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EC9A-27B2-194C-A865-553E39F1E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742"/>
            <a:ext cx="10515600" cy="1325563"/>
          </a:xfrm>
        </p:spPr>
        <p:txBody>
          <a:bodyPr/>
          <a:lstStyle/>
          <a:p>
            <a:r>
              <a:rPr lang="en-US" dirty="0"/>
              <a:t>3D printed optical mount</a:t>
            </a:r>
          </a:p>
        </p:txBody>
      </p:sp>
      <p:pic>
        <p:nvPicPr>
          <p:cNvPr id="4" name="Content Placeholder 8" descr="A picture containing orange, clock, black, sitting&#10;&#10;Description automatically generated">
            <a:extLst>
              <a:ext uri="{FF2B5EF4-FFF2-40B4-BE49-F238E27FC236}">
                <a16:creationId xmlns:a16="http://schemas.microsoft.com/office/drawing/2014/main" id="{2342F1EE-83B1-9341-ADF9-15E186FC3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3446"/>
            <a:ext cx="6096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5DF1E-0FF1-164B-ADAF-BAA1B80CD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6205" y="349620"/>
            <a:ext cx="8566692" cy="64218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00127C-6991-B346-BA67-3B3B148C60F2}"/>
              </a:ext>
            </a:extLst>
          </p:cNvPr>
          <p:cNvSpPr/>
          <p:nvPr/>
        </p:nvSpPr>
        <p:spPr>
          <a:xfrm>
            <a:off x="111519" y="6323714"/>
            <a:ext cx="5093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Ortho-planar spring design for pitch and yaw control</a:t>
            </a:r>
          </a:p>
        </p:txBody>
      </p:sp>
    </p:spTree>
    <p:extLst>
      <p:ext uri="{BB962C8B-B14F-4D97-AF65-F5344CB8AC3E}">
        <p14:creationId xmlns:p14="http://schemas.microsoft.com/office/powerpoint/2010/main" val="293570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4E8C-8581-C144-870B-5E27F1A3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en-US" dirty="0"/>
              <a:t>Previously reported single frequency drive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76FF-C7DA-9B49-9B63-2DABB945F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6B445-F42B-B44C-A2B3-87ABFC1A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12" y="877331"/>
            <a:ext cx="10578579" cy="59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8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5130-4EC2-FD4E-828F-98FEF22C0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309480"/>
            <a:ext cx="11738919" cy="1325563"/>
          </a:xfrm>
        </p:spPr>
        <p:txBody>
          <a:bodyPr/>
          <a:lstStyle/>
          <a:p>
            <a:r>
              <a:rPr lang="en-US" dirty="0"/>
              <a:t>Frequency sweep test (SiO</a:t>
            </a:r>
            <a:r>
              <a:rPr lang="en-US" baseline="-25000" dirty="0"/>
              <a:t>2</a:t>
            </a:r>
            <a:r>
              <a:rPr lang="en-US" dirty="0"/>
              <a:t>-Ta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 </a:t>
            </a:r>
            <a:r>
              <a:rPr lang="en-US" dirty="0"/>
              <a:t>sample mirror)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FA8F04-8110-544A-9192-9989B6B5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282" y="654908"/>
            <a:ext cx="11481436" cy="6203092"/>
          </a:xfrm>
        </p:spPr>
      </p:pic>
    </p:spTree>
    <p:extLst>
      <p:ext uri="{BB962C8B-B14F-4D97-AF65-F5344CB8AC3E}">
        <p14:creationId xmlns:p14="http://schemas.microsoft.com/office/powerpoint/2010/main" val="3117880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EA0E-9DB4-F441-B6E5-42347B7F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9654F-398F-6143-A835-D1576DD5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dirty="0"/>
              <a:t>Further investigation as to why we see the drive coupling into the PDH error signal for SiO</a:t>
            </a:r>
            <a:r>
              <a:rPr lang="en-US" baseline="-25000" dirty="0"/>
              <a:t>2</a:t>
            </a:r>
            <a:r>
              <a:rPr lang="en-US" dirty="0"/>
              <a:t>/Ta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5</a:t>
            </a:r>
            <a:r>
              <a:rPr lang="en-US" dirty="0"/>
              <a:t> sample</a:t>
            </a:r>
            <a:endParaRPr lang="en-US" baseline="-25000" dirty="0"/>
          </a:p>
          <a:p>
            <a:pPr lvl="1"/>
            <a:r>
              <a:rPr lang="en-US" dirty="0"/>
              <a:t>Potential mechanical instability of 3D printed mount</a:t>
            </a:r>
          </a:p>
          <a:p>
            <a:pPr lvl="1"/>
            <a:r>
              <a:rPr lang="en-US" dirty="0"/>
              <a:t>Electronics crosstalk</a:t>
            </a:r>
          </a:p>
          <a:p>
            <a:r>
              <a:rPr lang="en-US" dirty="0"/>
              <a:t>Once aforementioned coupling is addressed, attempt to measure Pockels effect with </a:t>
            </a:r>
            <a:r>
              <a:rPr lang="en-US" dirty="0" err="1"/>
              <a:t>AlGaAs</a:t>
            </a:r>
            <a:r>
              <a:rPr lang="en-US" dirty="0"/>
              <a:t> sample</a:t>
            </a:r>
          </a:p>
          <a:p>
            <a:r>
              <a:rPr lang="en-US" dirty="0"/>
              <a:t>Investment in calibration sample</a:t>
            </a:r>
          </a:p>
          <a:p>
            <a:r>
              <a:rPr lang="en-US" dirty="0"/>
              <a:t>Measure effect with separate individual polarizations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3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</TotalTime>
  <Words>577</Words>
  <Application>Microsoft Macintosh PowerPoint</Application>
  <PresentationFormat>Widescreen</PresentationFormat>
  <Paragraphs>85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Experiment to measure the Pockels effect from an HR AlGaAs coating (update)</vt:lpstr>
      <vt:lpstr>Pockels Effect (quick summary)</vt:lpstr>
      <vt:lpstr>Experiment layout</vt:lpstr>
      <vt:lpstr>Electric field estimate within coating</vt:lpstr>
      <vt:lpstr>Measurable using in-air cavity</vt:lpstr>
      <vt:lpstr>3D printed optical mount</vt:lpstr>
      <vt:lpstr>Previously reported single frequency drive results</vt:lpstr>
      <vt:lpstr>Frequency sweep test (SiO2-Ta2O5 sample mirror)</vt:lpstr>
      <vt:lpstr>Next Steps</vt:lpstr>
      <vt:lpstr>Refrences</vt:lpstr>
      <vt:lpstr>Thank you!</vt:lpstr>
      <vt:lpstr>EXTRA SLIDES</vt:lpstr>
      <vt:lpstr>Frequency sweep test (both sample mirrors)</vt:lpstr>
      <vt:lpstr>Calibration</vt:lpstr>
      <vt:lpstr>Calibration (cont.)</vt:lpstr>
      <vt:lpstr>PowerPoint Presentation</vt:lpstr>
      <vt:lpstr>OLG</vt:lpstr>
      <vt:lpstr>PowerPoint Presentation</vt:lpstr>
      <vt:lpstr>Voltage on front electrode plate (swept frequency measurement)</vt:lpstr>
      <vt:lpstr>A_2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experiment to measure the Pockels effect from an AlGaAs coating (The story so far)</dc:title>
  <dc:creator>Daniel Christopher Vander-Hyde</dc:creator>
  <cp:lastModifiedBy>Daniel Christopher Vander-Hyde</cp:lastModifiedBy>
  <cp:revision>50</cp:revision>
  <cp:lastPrinted>2021-03-15T02:48:48Z</cp:lastPrinted>
  <dcterms:created xsi:type="dcterms:W3CDTF">2021-03-14T16:03:54Z</dcterms:created>
  <dcterms:modified xsi:type="dcterms:W3CDTF">2021-03-16T02:19:43Z</dcterms:modified>
</cp:coreProperties>
</file>